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99" r:id="rId1"/>
  </p:sldMasterIdLst>
  <p:notesMasterIdLst>
    <p:notesMasterId r:id="rId2"/>
  </p:notesMasterIdLst>
  <p:sldIdLst>
    <p:sldId id="521" r:id="rId3"/>
    <p:sldId id="522" r:id="rId4"/>
    <p:sldId id="523" r:id="rId5"/>
    <p:sldId id="524" r:id="rId6"/>
    <p:sldId id="525" r:id="rId7"/>
    <p:sldId id="526" r:id="rId8"/>
    <p:sldId id="527" r:id="rId9"/>
    <p:sldId id="528" r:id="rId10"/>
    <p:sldId id="529" r:id="rId11"/>
    <p:sldId id="530" r:id="rId12"/>
    <p:sldId id="532" r:id="rId13"/>
    <p:sldId id="533" r:id="rId14"/>
    <p:sldId id="534" r:id="rId15"/>
    <p:sldId id="535" r:id="rId16"/>
    <p:sldId id="536" r:id="rId17"/>
    <p:sldId id="537" r:id="rId18"/>
    <p:sldId id="538" r:id="rId19"/>
    <p:sldId id="539" r:id="rId20"/>
    <p:sldId id="540" r:id="rId21"/>
    <p:sldId id="541" r:id="rId22"/>
    <p:sldId id="542" r:id="rId23"/>
    <p:sldId id="543" r:id="rId24"/>
    <p:sldId id="544" r:id="rId25"/>
    <p:sldId id="545" r:id="rId26"/>
    <p:sldId id="546" r:id="rId27"/>
    <p:sldId id="547" r:id="rId28"/>
  </p:sldIdLst>
  <p:sldSz type="screen4x3" cy="6858000" cx="9144000"/>
  <p:notesSz cx="6858000" cy="9144000"/>
  <p:defaultTextStyle>
    <a:defPPr>
      <a:defRPr lang="ru-RU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tableStyles" Target="tableStyles.xml"/><Relationship Id="rId30" Type="http://schemas.openxmlformats.org/officeDocument/2006/relationships/presProps" Target="presProps.xml"/><Relationship Id="rId31" Type="http://schemas.openxmlformats.org/officeDocument/2006/relationships/viewProps" Target="viewProps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4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975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7F9DE2FB-806D-47A5-BF4F-E3708B734016}" type="datetimeFigureOut">
              <a:rPr lang="ru-RU" smtClean="0"/>
            </a:fld>
            <a:endParaRPr lang="ru-RU"/>
          </a:p>
        </p:txBody>
      </p:sp>
      <p:sp>
        <p:nvSpPr>
          <p:cNvPr id="1048976" name="Образ слайда 3"/>
          <p:cNvSpPr>
            <a:spLocks noChangeAspect="1" noRot="1"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lang="ru-RU"/>
          </a:p>
        </p:txBody>
      </p:sp>
      <p:sp>
        <p:nvSpPr>
          <p:cNvPr id="1048977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/>
        </p:spPr>
        <p:txBody>
          <a:bodyPr bIns="45720" lIns="91440" rIns="91440" rtlCol="0" tIns="45720" vert="horz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978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979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C48A4852-BB42-4343-9BC3-3391322F0FCC}" type="slidenum">
              <a:rPr lang="ru-RU" smtClean="0"/>
            </a:fld>
            <a:endParaRPr lang="ru-RU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914400" eaLnBrk="1" hangingPunct="1" latinLnBrk="0" marL="0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10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1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</Relationships>
</file>

<file path=ppt/notesSlides/_rels/notesSlide12.xml.rels><?xml version="1.0" encoding="UTF-8" standalone="yes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</file>

<file path=ppt/notesSlides/_rels/notesSlide1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</Relationships>
</file>

<file path=ppt/notesSlides/_rels/notesSlide14.xml.rels><?xml version="1.0" encoding="UTF-8" standalone="yes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</file>

<file path=ppt/notesSlides/_rels/notesSlide15.xml.rels><?xml version="1.0" encoding="UTF-8" standalone="yes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</Relationships>
</file>

<file path=ppt/notesSlides/_rels/notesSlide16.xml.rels><?xml version="1.0" encoding="UTF-8" standalone="yes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</Relationships>
</file>

<file path=ppt/notesSlides/_rels/notesSlide17.xml.rels><?xml version="1.0" encoding="UTF-8" standalone="yes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</file>

<file path=ppt/notesSlides/_rels/notesSlide18.xml.rels><?xml version="1.0" encoding="UTF-8" standalone="yes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</file>

<file path=ppt/notesSlides/_rels/notesSlide19.xml.rels><?xml version="1.0" encoding="UTF-8" standalone="yes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</Relationships>
</file>

<file path=ppt/notesSlides/_rels/notesSlide20.xml.rels><?xml version="1.0" encoding="UTF-8" standalone="yes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</file>

<file path=ppt/notesSlides/_rels/notesSlide21.xml.rels><?xml version="1.0" encoding="UTF-8" standalone="yes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</Relationships>
</file>

<file path=ppt/notesSlides/_rels/notesSlide22.xml.rels><?xml version="1.0" encoding="UTF-8" standalone="yes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</Relationships>
</file>

<file path=ppt/notesSlides/_rels/notesSlide23.xml.rels><?xml version="1.0" encoding="UTF-8" standalone="yes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</file>

<file path=ppt/notesSlides/_rels/notesSlide24.xml.rels><?xml version="1.0" encoding="UTF-8" standalone="yes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</file>

<file path=ppt/notesSlides/_rels/notesSlide25.xml.rels><?xml version="1.0" encoding="UTF-8" standalone="yes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</file>

<file path=ppt/notesSlides/_rels/notesSlide26.xml.rels><?xml version="1.0" encoding="UTF-8" standalone="yes"?>
<Relationships xmlns="http://schemas.openxmlformats.org/package/2006/relationships"><Relationship Id="rId1" Type="http://schemas.openxmlformats.org/officeDocument/2006/relationships/slide" Target="../slides/slide26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6.xml.rels><?xml version="1.0" encoding="UTF-8" standalone="yes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</file>

<file path=ppt/notesSlides/_rels/notesSlide7.xml.rels><?xml version="1.0" encoding="UTF-8" standalone="yes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</Relationships>
</file>

<file path=ppt/notesSlides/_rels/notesSlide8.xml.rels><?xml version="1.0" encoding="UTF-8" standalone="yes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</Relationships>
</file>

<file path=ppt/notesSlides/_rels/notesSlide9.xml.rels><?xml version="1.0" encoding="UTF-8" standalone="yes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483670D-D7F3-435C-996B-3386FEE56301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0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C758EC3B-598A-4C87-B434-7E9D03458CCD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0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277398F-CB5A-400E-8542-3394EB9662AA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02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03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3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D661DBF-B2D7-4C6C-8FA6-65389C8A2B7D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2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A98D575-1F82-4D44-AFA4-0BDEBCA5EA1D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2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724EA2D9-230B-424B-9EA7-74250EC7216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26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27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A70AFC9-CBA9-4E21-ACB7-CFE860198B0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36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62418549-5938-4F63-9823-22CCA9A7C73E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3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07C35C74-960A-4BD1-A40F-D21ACFD26DAD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38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39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A830896-8DDE-4392-9855-7C1298436C8B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4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CDF1F77E-4111-4180-B5AF-683BA76861F2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4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6FF909F-1865-4226-91FB-3B52E038E7A5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49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50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9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2E8155A-9F36-44A5-8170-3AA6890B36E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6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E058DAD-D2D3-4622-8329-AF5917AB263A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6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903D2358-3D65-4ADA-8265-D9B807C7B66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62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63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491526B-D607-4EA6-B49E-A43B78F7117A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7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D443B43F-BDC4-4BCB-ADE3-6EB9F21F3DA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7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58FBEDAC-78CA-4782-B833-2D26CBEDC434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76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77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8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86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87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88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0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9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9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99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00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0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0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10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11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12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2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2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2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24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1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3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A70AFC9-CBA9-4E21-ACB7-CFE860198B0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3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62418549-5938-4F63-9823-22CCA9A7C73E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36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07C35C74-960A-4BD1-A40F-D21ACFD26DAD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37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38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F48FA17-FE67-4029-B9F3-8890C6E0D446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20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BCC2A2FE-4A94-4D68-BBD0-905B0BCC102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21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97F5932-DD6D-43AD-B286-89BEBBDA491F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22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23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47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A830896-8DDE-4392-9855-7C1298436C8B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4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CDF1F77E-4111-4180-B5AF-683BA76861F2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4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6FF909F-1865-4226-91FB-3B52E038E7A5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50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51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5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D661DBF-B2D7-4C6C-8FA6-65389C8A2B7D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5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A98D575-1F82-4D44-AFA4-0BDEBCA5EA1D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60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724EA2D9-230B-424B-9EA7-74250EC7216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61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62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2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7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7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7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74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8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8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84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85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86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89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96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897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898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0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90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90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909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910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9E44C92-8032-45ED-87FB-B1FBD2C61ED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91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3808580F-6CA8-4D66-AD83-27BACD54A378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920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D63D053-20E1-4488-8F08-90972FE0ED30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921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922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240507-E30E-4C7C-B4E1-5E110CFE87FB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3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5BD7CA2-6AAC-4727-91EB-AD26938731C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3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577D16F4-548C-4481-B57F-A8551EA96C2B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3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34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3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0E847-5ECF-4439-8529-130A73DD067D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44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95E14D7E-F5FE-4090-BD74-8004FA6A946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45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78CBFE29-5A3F-4C57-A2B3-90B5B05D0D85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46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47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2E8155A-9F36-44A5-8170-3AA6890B36E3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5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8E058DAD-D2D3-4622-8329-AF5917AB263A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5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903D2358-3D65-4ADA-8265-D9B807C7B66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59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60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491526B-D607-4EA6-B49E-A43B78F7117A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7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D443B43F-BDC4-4BCB-ADE3-6EB9F21F3DA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7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58FBEDAC-78CA-4782-B833-2D26CBEDC434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7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74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6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5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F48FA17-FE67-4029-B9F3-8890C6E0D446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86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BCC2A2FE-4A94-4D68-BBD0-905B0BCC1023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87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97F5932-DD6D-43AD-B286-89BEBBDA491F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88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689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7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4240507-E30E-4C7C-B4E1-5E110CFE87FB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69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25BD7CA2-6AAC-4727-91EB-AD26938731C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699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577D16F4-548C-4481-B57F-A8551EA96C2B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00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01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C0E847-5ECF-4439-8529-130A73DD067D}" type="slidenum">
              <a:rPr altLang="ru-RU" lang="ru-RU">
                <a:latin typeface="Arial" charset="0"/>
                <a:cs typeface="Segoe UI" pitchFamily="34" charset="0"/>
              </a:rPr>
              <a:pPr eaLnBrk="1" hangingPunct="1">
                <a:spcBef>
                  <a:spcPct val="0"/>
                </a:spcBef>
              </a:pPr>
            </a:fld>
            <a:endParaRPr altLang="ru-RU" lang="ru-RU">
              <a:latin typeface="Arial" charset="0"/>
              <a:cs typeface="Segoe UI" pitchFamily="34" charset="0"/>
            </a:endParaRPr>
          </a:p>
        </p:txBody>
      </p:sp>
      <p:sp>
        <p:nvSpPr>
          <p:cNvPr id="104871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95E14D7E-F5FE-4090-BD74-8004FA6A9469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1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/>
          <a:noFill/>
          <a:ln>
            <a:noFill/>
          </a:ln>
          <a:effectLst/>
        </p:spPr>
        <p:txBody>
          <a:bodyPr anchor="b" bIns="46800" lIns="90000" rIns="90000" tIns="46800"/>
          <a:lstStyle>
            <a:lvl1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defTabSz="449263" eaLnBrk="0" fontAlgn="base" hangingPunct="0" indent="-228600" marL="25146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defTabSz="449263" eaLnBrk="0" fontAlgn="base" hangingPunct="0" indent="-228600" marL="29718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defTabSz="449263" eaLnBrk="0" fontAlgn="base" hangingPunct="0" indent="-228600" marL="34290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defTabSz="449263" eaLnBrk="0" fontAlgn="base" hangingPunct="0" indent="-228600" marL="388620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78CBFE29-5A3F-4C57-A2B3-90B5B05D0D85}" type="slidenum">
              <a:rPr altLang="ru-RU" lang="ru-RU">
                <a:latin typeface="Arial" charset="0"/>
                <a:ea typeface="Microsoft YaHei" pitchFamily="34" charset="-122"/>
              </a:rPr>
              <a:pPr algn="r" defTabSz="449263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</a:fld>
            <a:endParaRPr altLang="ru-RU" lang="ru-RU">
              <a:latin typeface="Arial" charset="0"/>
              <a:ea typeface="Microsoft YaHei" pitchFamily="34" charset="-122"/>
            </a:endParaRPr>
          </a:p>
        </p:txBody>
      </p:sp>
      <p:sp>
        <p:nvSpPr>
          <p:cNvPr id="1048713" name="Rectangle 3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</p:spPr>
      </p:sp>
      <p:sp>
        <p:nvSpPr>
          <p:cNvPr id="1048714" name="Rectangle 4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</p:spPr>
        <p:txBody>
          <a:bodyPr anchor="ctr" wrap="none"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</a:pPr>
            <a:endParaRPr altLang="ru-RU" lang="ru-RU" smtClean="0">
              <a:latin typeface="Arial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themeOverride" Target="../theme/themeOverride1.xml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itle">
  <p:cSld name="Титульный слайд"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585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586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algn="l" indent="0" marL="0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algn="ctr" indent="0" marL="457200">
              <a:buNone/>
            </a:lvl2pPr>
            <a:lvl3pPr algn="ctr" indent="0" marL="914400">
              <a:buNone/>
            </a:lvl3pPr>
            <a:lvl4pPr algn="ctr" indent="0" marL="1371600">
              <a:buNone/>
            </a:lvl4pPr>
            <a:lvl5pPr algn="ctr" indent="0" marL="1828800">
              <a:buNone/>
            </a:lvl5pPr>
            <a:lvl6pPr algn="ctr" indent="0" marL="2286000">
              <a:buNone/>
            </a:lvl6pPr>
            <a:lvl7pPr algn="ctr" indent="0" marL="2743200">
              <a:buNone/>
            </a:lvl7pPr>
            <a:lvl8pPr algn="ctr" indent="0" marL="3200400">
              <a:buNone/>
            </a:lvl8pPr>
            <a:lvl9pPr algn="ctr" indent="0" marL="3657600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4858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46A6ABD-1670-4B4A-8668-A764FE4BBB3E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58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589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p>
            <a:fld id="{F2A7BBFE-17CE-48ED-8A22-0786EDF3A566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1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6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6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36F0CC75-DED4-4788-8499-2F6C92A35493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dirty="0"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6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6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DC79A811-BF00-4C09-AED5-BFADAA89CA59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vertTitleAndTx">
  <p:cSld name="Вертикальный заголовок и текст">
    <p:spTree>
      <p:nvGrpSpPr>
        <p:cNvPr id="1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4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4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C4C51C4F-FB94-4D2B-9BF7-8B76FBDE77DE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380E08A4-9E41-435A-A3AC-E56E31EE955F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Заголовок 2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05" name="Объект 26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60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1C97E42-E728-4812-B0EA-A7CFD5600EE9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607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608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p>
            <a:fld id="{45AB176D-51D6-46EE-A5B0-C36AE5E92BC1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secHead">
  <p:cSld name="Заголовок раздела">
    <p:bg>
      <p:bgPr>
        <a:blipFill rotWithShape="0" dpi="0">
          <a:blip xmlns:r="http://schemas.openxmlformats.org/officeDocument/2006/relationships" r:embed="rId1"/>
          <a:srcRect/>
          <a:stretch>
            <a:fillRect/>
          </a:stretch>
        </a:blipFill>
      </p:bgPr>
    </p:bg>
    <p:spTree>
      <p:nvGrpSpPr>
        <p:cNvPr id="1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6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black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957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algn="r" indent="0" marL="0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95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anchor="t" rtlCol="0"/>
          <a:lstStyle>
            <a:lvl1pPr algn="r"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5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4FC85504-B93A-4372-9D2C-F8F12747DA9F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60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61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03EAAE5-D6FE-42E0-B9EC-B270F03A2063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overrideClrMapping accent1="accent1" accent2="accent2" accent3="accent3" accent4="accent4" accent5="accent5" accent6="accent6" bg1="dk1" bg2="dk2" tx1="lt1" tx2="lt2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1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3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2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25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26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23764C31-1850-477A-AC3B-FCBB07FCEB7C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dirty="0"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27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2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0A770B5-EA28-4CF6-8670-84E9CEABFF0A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twoTxTwoObj">
  <p:cSld name="Сравнение">
    <p:spTree>
      <p:nvGrpSpPr>
        <p:cNvPr id="1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930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31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indent="0" marL="0">
              <a:buNone/>
              <a:defRPr baseline="0" b="0" cap="all" sz="180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932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indent="0" marL="0">
              <a:buNone/>
              <a:defRPr baseline="0" b="0" cap="all" sz="180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b="1" sz="2000"/>
            </a:lvl2pPr>
            <a:lvl3pPr>
              <a:buNone/>
              <a:defRPr b="1" sz="1800"/>
            </a:lvl3pPr>
            <a:lvl4pPr>
              <a:buNone/>
              <a:defRPr b="1" sz="1600"/>
            </a:lvl4pPr>
            <a:lvl5pPr>
              <a:buNone/>
              <a:defRPr b="1" sz="16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933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34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3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59E3348F-2F18-480E-B048-D4C5C70D6117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3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3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p>
            <a:fld id="{4DDE2268-E35C-4F9C-BC3E-E61B2D01C3B9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1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8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39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241D64C0-9770-43FE-8197-762A436CE92F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dirty="0"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0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1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E8A0789-D554-40C9-8AD9-B4E7067712AA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blank">
  <p:cSld name="Пустой слайд">
    <p:spTree>
      <p:nvGrpSpPr>
        <p:cNvPr id="1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8339B3F-78AE-4996-BB35-7D77A8F71A74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8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4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AFEE557B-D618-4E0D-967B-2F0D9FD14AD6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objTx">
  <p:cSld name="Объект с подписью">
    <p:spTree>
      <p:nvGrpSpPr>
        <p:cNvPr id="1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7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968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69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indent="0" marL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970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971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2AB479AE-A3FD-4049-8CC1-391B03A933F0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72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7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9E1AF565-818C-4251-959C-40E7EE535E46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type="picTx">
  <p:cSld name="Рисунок с подписью">
    <p:spTree>
      <p:nvGrpSpPr>
        <p:cNvPr id="1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0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algn="bl" blurRad="1000" dir="5400000" dist="900" endA="500" endPos="10000" rotWithShape="0" stA="49000" sy="-90000"/>
          </a:effectLst>
        </p:spPr>
        <p:txBody>
          <a:bodyPr>
            <a:normAutofit/>
          </a:bodyPr>
          <a:lstStyle>
            <a:lvl1pPr indent="0" marL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dirty="0" lang="en-US" noProof="0"/>
          </a:p>
        </p:txBody>
      </p:sp>
      <p:sp>
        <p:nvSpPr>
          <p:cNvPr id="1048951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b="1" sz="2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952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indent="0" marL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95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7219047-82F4-49D4-965B-87B084833A0F}" type="datetimeFigureOut">
              <a:rPr lang="en-US">
                <a:solidFill>
                  <a:srgbClr val="F0A22E">
                    <a:shade val="75000"/>
                  </a:srgbClr>
                </a:solidFill>
              </a:rPr>
            </a:fld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5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48955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2B802729-3A37-45AE-9091-277CE61ADAFF}" type="slidenum">
              <a:rPr lang="ru-RU">
                <a:solidFill>
                  <a:srgbClr val="F0A22E">
                    <a:shade val="75000"/>
                  </a:srgbClr>
                </a:solidFill>
              </a:rPr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image" Target="../media/image2.jpeg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 dpi="0">
          <a:blip xmlns:r="http://schemas.openxmlformats.org/officeDocument/2006/relationships" r:embed="rId12"/>
          <a:srcRect/>
          <a:stretch>
            <a:fillRect/>
          </a:stretch>
        </a:blipFill>
      </p:bgPr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57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/>
          <a:noFill/>
          <a:ln>
            <a:noFill/>
          </a:ln>
        </p:spPr>
        <p:txBody>
          <a:bodyPr anchor="t" anchorCtr="0" bIns="45720" compatLnSpc="1" lIns="91440" numCol="1" rIns="91440" tIns="45720" vert="horz" wrap="square">
            <a:prstTxWarp prst="textNoShape"/>
          </a:bodyPr>
          <a:p>
            <a:pPr lvl="0"/>
            <a:r>
              <a:rPr altLang="ru-RU" lang="ru-RU" smtClean="0"/>
              <a:t>Образец текста</a:t>
            </a:r>
          </a:p>
          <a:p>
            <a:pPr lvl="1"/>
            <a:r>
              <a:rPr altLang="ru-RU" lang="ru-RU" smtClean="0"/>
              <a:t>Второй уровень</a:t>
            </a:r>
          </a:p>
          <a:p>
            <a:pPr lvl="2"/>
            <a:r>
              <a:rPr altLang="ru-RU" lang="ru-RU" smtClean="0"/>
              <a:t>Третий уровень</a:t>
            </a:r>
          </a:p>
          <a:p>
            <a:pPr lvl="3"/>
            <a:r>
              <a:rPr altLang="ru-RU" lang="ru-RU" smtClean="0"/>
              <a:t>Четвертый уровень</a:t>
            </a:r>
          </a:p>
          <a:p>
            <a:pPr lvl="4"/>
            <a:r>
              <a:rPr altLang="ru-RU" lang="ru-RU" smtClean="0"/>
              <a:t>Пятый уровень</a:t>
            </a:r>
            <a:endParaRPr altLang="ru-RU" lang="en-US" smtClean="0"/>
          </a:p>
        </p:txBody>
      </p:sp>
      <p:sp>
        <p:nvSpPr>
          <p:cNvPr id="1048578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/>
        </p:spPr>
        <p:txBody>
          <a:bodyPr vert="horz"/>
          <a:lstStyle>
            <a:lvl1pPr algn="l" eaLnBrk="1" hangingPunct="1" latinLnBrk="0">
              <a:buFont typeface="Times New Roman" pitchFamily="16" charset="0"/>
              <a:buNone/>
              <a:defRPr sz="1200" kumimoji="0">
                <a:solidFill>
                  <a:schemeClr val="accent1">
                    <a:shade val="75000"/>
                  </a:schemeClr>
                </a:solidFill>
                <a:ea typeface="Microsoft YaHei" charset="-122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295E500F-894D-4459-A8EC-7C0983CD6FFE}" type="datetimeFigureOut">
              <a:rPr lang="en-US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</a:fld>
            <a:endParaRPr dirty="0" lang="en-US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48579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/>
        </p:spPr>
        <p:txBody>
          <a:bodyPr vert="horz"/>
          <a:lstStyle>
            <a:lvl1pPr algn="r" eaLnBrk="1" hangingPunct="1" latinLnBrk="0">
              <a:buFont typeface="Times New Roman" pitchFamily="16" charset="0"/>
              <a:buNone/>
              <a:defRPr sz="1200" kumimoji="0">
                <a:solidFill>
                  <a:schemeClr val="accent1">
                    <a:shade val="75000"/>
                  </a:schemeClr>
                </a:solidFill>
                <a:ea typeface="Microsoft YaHei" charset="-122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en-US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48580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/>
        </p:spPr>
        <p:txBody>
          <a:bodyPr vert="horz"/>
          <a:lstStyle>
            <a:lvl1pPr algn="r" eaLnBrk="1" hangingPunct="1" latinLnBrk="0">
              <a:buFont typeface="Times New Roman" pitchFamily="16" charset="0"/>
              <a:buNone/>
              <a:defRPr sz="1200" kumimoji="0">
                <a:solidFill>
                  <a:schemeClr val="accent1">
                    <a:shade val="75000"/>
                  </a:schemeClr>
                </a:solidFill>
                <a:ea typeface="Microsoft YaHei" charset="-122"/>
              </a:defRPr>
            </a:lvl1pPr>
          </a:lstStyle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fld id="{354DA099-D3F0-4722-8023-457D24BFFBBF}" type="slidenum">
              <a:rPr lang="ru-RU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48581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/>
        </p:spPr>
        <p:txBody>
          <a:bodyPr anchor="ctr" vert="horz">
            <a:normAutofit/>
          </a:bodyPr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582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  <p:sp>
        <p:nvSpPr>
          <p:cNvPr id="1048583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/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en-US">
              <a:solidFill>
                <a:prstClr val="white"/>
              </a:solidFill>
              <a:latin typeface="Arial" charset="0"/>
              <a:ea typeface="Microsoft YaHei" charset="-122"/>
            </a:endParaRPr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eaLnBrk="0" fontAlgn="base" hangingPunct="0" rtl="0">
        <a:spcBef>
          <a:spcPct val="0"/>
        </a:spcBef>
        <a:spcAft>
          <a:spcPct val="0"/>
        </a:spcAft>
        <a:defRPr cap="all" sz="3600" kern="1200">
          <a:solidFill>
            <a:schemeClr val="tx2"/>
          </a:solidFill>
          <a:effectLst>
            <a:reflection algn="bl" blurRad="12700" dir="5400000" endA="300" endPos="55000" rotWithShape="0" stA="48000" sy="-90000"/>
          </a:effectLst>
          <a:latin typeface="+mj-lt"/>
          <a:ea typeface="+mj-ea"/>
          <a:cs typeface="+mj-cs"/>
        </a:defRPr>
      </a:lvl1pPr>
      <a:lvl2pPr algn="l" eaLnBrk="0" fontAlgn="base" hangingPunct="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eaLnBrk="0" fontAlgn="base" hangingPunct="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eaLnBrk="0" fontAlgn="base" hangingPunct="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eaLnBrk="0" fontAlgn="base" hangingPunct="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algn="l" fontAlgn="base" marL="45720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algn="l" fontAlgn="base" marL="91440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algn="l" fontAlgn="base" marL="137160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algn="l" fontAlgn="base" marL="1828800" rtl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algn="l" eaLnBrk="0" fontAlgn="base" hangingPunct="0" indent="-342900" marL="342900" rtl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algn="l" eaLnBrk="0" fontAlgn="base" hangingPunct="0" indent="-285750" marL="742950" rtl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algn="l" eaLnBrk="0" fontAlgn="base" hangingPunct="0" indent="-228600" marL="1143000" rtl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algn="l" eaLnBrk="0" fontAlgn="base" hangingPunct="0" indent="-228600" marL="1600200" rtl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algn="l" eaLnBrk="0" fontAlgn="base" hangingPunct="0" indent="-228600" marL="2057400" rtl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algn="l" eaLnBrk="1" hangingPunct="1" indent="-228600" latinLnBrk="0" marL="2514600" rtl="0">
        <a:spcBef>
          <a:spcPct val="20000"/>
        </a:spcBef>
        <a:buClr>
          <a:schemeClr val="accent1"/>
        </a:buClr>
        <a:buSzPct val="60000"/>
        <a:buFont typeface="Wingdings 2"/>
        <a:buChar char=""/>
        <a:defRPr sz="1800" kern="1200" kumimoji="0">
          <a:solidFill>
            <a:schemeClr val="tx2"/>
          </a:solidFill>
          <a:latin typeface="+mn-lt"/>
          <a:ea typeface="+mn-ea"/>
          <a:cs typeface="+mn-cs"/>
        </a:defRPr>
      </a:lvl6pPr>
      <a:lvl7pPr algn="l" eaLnBrk="1" hangingPunct="1" indent="-228600" latinLnBrk="0" marL="2971800" rtl="0">
        <a:spcBef>
          <a:spcPct val="20000"/>
        </a:spcBef>
        <a:buClr>
          <a:schemeClr val="accent1"/>
        </a:buClr>
        <a:buSzPct val="60000"/>
        <a:buFont typeface="Wingdings 2"/>
        <a:buChar char=""/>
        <a:defRPr sz="1600" kern="1200" kumimoji="0">
          <a:solidFill>
            <a:schemeClr val="tx2"/>
          </a:solidFill>
          <a:latin typeface="+mn-lt"/>
          <a:ea typeface="+mn-ea"/>
          <a:cs typeface="+mn-cs"/>
        </a:defRPr>
      </a:lvl7pPr>
      <a:lvl8pPr algn="l" eaLnBrk="1" hangingPunct="1" indent="-228600" latinLnBrk="0" marL="3429000" rtl="0">
        <a:spcBef>
          <a:spcPct val="20000"/>
        </a:spcBef>
        <a:buClr>
          <a:schemeClr val="accent1"/>
        </a:buClr>
        <a:buSzPct val="60000"/>
        <a:buFont typeface="Wingdings 2"/>
        <a:buChar char=""/>
        <a:defRPr baseline="0" sz="1600" kern="1200" kumimoji="0">
          <a:solidFill>
            <a:schemeClr val="tx2"/>
          </a:solidFill>
          <a:latin typeface="+mn-lt"/>
          <a:ea typeface="+mn-ea"/>
          <a:cs typeface="+mn-cs"/>
        </a:defRPr>
      </a:lvl8pPr>
      <a:lvl9pPr algn="l" eaLnBrk="1" hangingPunct="1" indent="-228600" latinLnBrk="0" marL="3886200" rtl="0">
        <a:spcBef>
          <a:spcPct val="20000"/>
        </a:spcBef>
        <a:buClr>
          <a:schemeClr val="accent1"/>
        </a:buClr>
        <a:buSzPct val="60000"/>
        <a:buFont typeface="Wingdings 2"/>
        <a:buChar char=""/>
        <a:defRPr baseline="0" sz="1400" kern="1200" kumimoji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algn="l" eaLnBrk="1" hangingPunct="1" latinLnBrk="0" marL="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1pPr>
      <a:lvl2pPr algn="l" eaLnBrk="1" hangingPunct="1" latinLnBrk="0" marL="457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2pPr>
      <a:lvl3pPr algn="l" eaLnBrk="1" hangingPunct="1" latinLnBrk="0" marL="914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3pPr>
      <a:lvl4pPr algn="l" eaLnBrk="1" hangingPunct="1" latinLnBrk="0" marL="1371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4pPr>
      <a:lvl5pPr algn="l" eaLnBrk="1" hangingPunct="1" latinLnBrk="0" marL="18288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5pPr>
      <a:lvl6pPr algn="l" eaLnBrk="1" hangingPunct="1" latinLnBrk="0" marL="22860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6pPr>
      <a:lvl7pPr algn="l" eaLnBrk="1" hangingPunct="1" latinLnBrk="0" marL="27432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7pPr>
      <a:lvl8pPr algn="l" eaLnBrk="1" hangingPunct="1" latinLnBrk="0" marL="32004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8pPr>
      <a:lvl9pPr algn="l" eaLnBrk="1" hangingPunct="1" latinLnBrk="0" marL="3657600" rtl="0">
        <a:defRPr kern="1200" kumimoji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Text Box 2"/>
          <p:cNvSpPr txBox="1">
            <a:spLocks noChangeArrowheads="1"/>
          </p:cNvSpPr>
          <p:nvPr/>
        </p:nvSpPr>
        <p:spPr bwMode="auto">
          <a:xfrm>
            <a:off x="1547813" y="4365625"/>
            <a:ext cx="7273925" cy="1651000"/>
          </a:xfrm>
          <a:prstGeom prst="rect"/>
          <a:noFill/>
          <a:ln>
            <a:noFill/>
          </a:ln>
          <a:effectLst/>
        </p:spPr>
        <p:txBody>
          <a:bodyPr bIns="46800" lIns="90000" rIns="90000" tIns="46800"/>
          <a:lstStyle>
            <a:lvl1pPr indent="-338138" marL="342900"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defTabSz="449263" fontAlgn="base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defTabSz="449263" fontAlgn="base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defTabSz="449263" fontAlgn="base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defTabSz="449263" fontAlgn="base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algn="l" pos="342900"/>
                <a:tab algn="l" pos="790575"/>
                <a:tab algn="l" pos="1239838"/>
                <a:tab algn="l" pos="1689100"/>
                <a:tab algn="l" pos="2138363"/>
                <a:tab algn="l" pos="2587625"/>
                <a:tab algn="l" pos="3036888"/>
                <a:tab algn="l" pos="3486150"/>
                <a:tab algn="l" pos="3935413"/>
                <a:tab algn="l" pos="4384675"/>
                <a:tab algn="l" pos="4833938"/>
                <a:tab algn="l" pos="5283200"/>
                <a:tab algn="l" pos="5732463"/>
                <a:tab algn="l" pos="6181725"/>
                <a:tab algn="l" pos="6630988"/>
                <a:tab algn="l" pos="7080250"/>
                <a:tab algn="l" pos="7529513"/>
                <a:tab algn="l" pos="7978775"/>
                <a:tab algn="l" pos="8428038"/>
                <a:tab algn="l" pos="8877300"/>
                <a:tab algn="l" pos="9326563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defTabSz="449263" fontAlgn="base">
              <a:lnSpc>
                <a:spcPct val="80000"/>
              </a:lnSpc>
              <a:spcBef>
                <a:spcPts val="50"/>
              </a:spcBef>
              <a:spcAft>
                <a:spcPct val="0"/>
              </a:spcAft>
              <a:buSzPct val="100000"/>
              <a:buFont typeface="Arial" pitchFamily="34" charset="0"/>
              <a:buChar char="•"/>
            </a:pPr>
            <a:endParaRPr b="1" dirty="0" sz="200" lang="en-GB" smtClean="0">
              <a:solidFill>
                <a:srgbClr val="003300"/>
              </a:solidFill>
              <a:effectLst>
                <a:outerShdw algn="tl" blurRad="38100" dir="2700000" dist="38100">
                  <a:srgbClr val="C0C0C0"/>
                </a:outerShdw>
              </a:effectLst>
            </a:endParaRPr>
          </a:p>
          <a:p>
            <a:pPr algn="ctr" defTabSz="449263" fontAlgn="base">
              <a:lnSpc>
                <a:spcPct val="80000"/>
              </a:lnSpc>
              <a:spcBef>
                <a:spcPts val="50"/>
              </a:spcBef>
              <a:spcAft>
                <a:spcPct val="0"/>
              </a:spcAft>
              <a:buSzPct val="100000"/>
              <a:buFont typeface="Arial" pitchFamily="34" charset="0"/>
              <a:buChar char="•"/>
            </a:pPr>
            <a:r>
              <a:rPr b="1" dirty="0" sz="200" lang="en-GB" smtClean="0">
                <a:solidFill>
                  <a:srgbClr val="003300"/>
                </a:solidFill>
                <a:effectLst>
                  <a:outerShdw algn="tl" blurRad="38100" dir="2700000" dist="38100">
                    <a:srgbClr val="C0C0C0"/>
                  </a:outerShdw>
                </a:effectLst>
              </a:rPr>
              <a:t>	</a:t>
            </a:r>
            <a:r>
              <a:rPr b="1" dirty="0" sz="200" lang="en-GB" smtClean="0">
                <a:solidFill>
                  <a:srgbClr val="FFFFFF"/>
                </a:solidFill>
                <a:effectLst>
                  <a:outerShdw algn="tl" blurRad="38100" dir="2700000" dist="38100">
                    <a:srgbClr val="C0C0C0"/>
                  </a:outerShdw>
                </a:effectLst>
              </a:rPr>
              <a:t>	   	 </a:t>
            </a:r>
          </a:p>
          <a:p>
            <a:pPr defTabSz="449263" fontAlgn="base">
              <a:lnSpc>
                <a:spcPct val="80000"/>
              </a:lnSpc>
              <a:spcBef>
                <a:spcPts val="225"/>
              </a:spcBef>
              <a:spcAft>
                <a:spcPct val="0"/>
              </a:spcAft>
              <a:buSzPct val="100000"/>
              <a:buFont typeface="Arial" pitchFamily="34" charset="0"/>
              <a:buChar char="•"/>
            </a:pPr>
            <a:endParaRPr b="1" dirty="0" sz="200" lang="en-GB" smtClean="0">
              <a:solidFill>
                <a:srgbClr val="FFFFFF"/>
              </a:solidFill>
              <a:effectLst>
                <a:outerShdw algn="tl" blurRad="38100" dir="2700000" dist="38100">
                  <a:srgbClr val="C0C0C0"/>
                </a:outerShdw>
              </a:effectLst>
            </a:endParaRPr>
          </a:p>
        </p:txBody>
      </p:sp>
      <p:grpSp>
        <p:nvGrpSpPr>
          <p:cNvPr id="26" name="Group 3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591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592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593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594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595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596" name="Line 9"/>
          <p:cNvSpPr>
            <a:spLocks noChangeShapeType="1"/>
          </p:cNvSpPr>
          <p:nvPr/>
        </p:nvSpPr>
        <p:spPr bwMode="auto">
          <a:xfrm>
            <a:off x="1258888" y="3789363"/>
            <a:ext cx="7885112" cy="1587"/>
          </a:xfrm>
          <a:prstGeom prst="line"/>
          <a:noFill/>
          <a:ln w="7632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597" name="Line 10"/>
          <p:cNvSpPr>
            <a:spLocks noChangeShapeType="1"/>
          </p:cNvSpPr>
          <p:nvPr/>
        </p:nvSpPr>
        <p:spPr bwMode="auto">
          <a:xfrm>
            <a:off x="2124075" y="3933825"/>
            <a:ext cx="7019925" cy="1588"/>
          </a:xfrm>
          <a:prstGeom prst="line"/>
          <a:noFill/>
          <a:ln w="3816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598" name="Заголовок 1"/>
          <p:cNvSpPr>
            <a:spLocks noGrp="1"/>
          </p:cNvSpPr>
          <p:nvPr>
            <p:ph type="ctrTitle"/>
          </p:nvPr>
        </p:nvSpPr>
        <p:spPr>
          <a:xfrm>
            <a:off x="866328" y="4006825"/>
            <a:ext cx="8458200" cy="1222375"/>
          </a:xfrm>
        </p:spPr>
        <p:txBody>
          <a:bodyPr>
            <a:normAutofit fontScale="90000"/>
          </a:bodyPr>
          <a:p>
            <a:pPr eaLnBrk="1" fontAlgn="auto" hangingPunct="1">
              <a:spcAft>
                <a:spcPts val="0"/>
              </a:spcAft>
            </a:pPr>
            <a:r>
              <a:rPr altLang="ru-RU" b="1" dirty="0" sz="4000" lang="ru-RU" smtClean="0"/>
              <a:t>Модели территориального бренда</a:t>
            </a:r>
            <a:endParaRPr altLang="ru-RU" b="1" dirty="0" sz="4000" lang="ru-RU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dur="500" id="7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dur="500" id="11"/>
                                        <p:tgtEl>
                                          <p:spTgt spid="104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6" grpId="0" animBg="1"/>
      <p:bldP spid="104859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7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15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16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17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18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19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20" name="Line 8"/>
          <p:cNvSpPr>
            <a:spLocks noChangeShapeType="1"/>
          </p:cNvSpPr>
          <p:nvPr/>
        </p:nvSpPr>
        <p:spPr bwMode="auto">
          <a:xfrm>
            <a:off x="1258888" y="4867275"/>
            <a:ext cx="7885112" cy="1588"/>
          </a:xfrm>
          <a:prstGeom prst="line"/>
          <a:noFill/>
          <a:ln w="7632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21" name="Line 9"/>
          <p:cNvSpPr>
            <a:spLocks noChangeShapeType="1"/>
          </p:cNvSpPr>
          <p:nvPr/>
        </p:nvSpPr>
        <p:spPr bwMode="auto">
          <a:xfrm>
            <a:off x="2124075" y="5083175"/>
            <a:ext cx="7019925" cy="1588"/>
          </a:xfrm>
          <a:prstGeom prst="line"/>
          <a:noFill/>
          <a:ln w="3816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22" name="Заголовок 1"/>
          <p:cNvSpPr>
            <a:spLocks noGrp="1"/>
          </p:cNvSpPr>
          <p:nvPr>
            <p:ph type="title"/>
          </p:nvPr>
        </p:nvSpPr>
        <p:spPr>
          <a:xfrm>
            <a:off x="828674" y="457200"/>
            <a:ext cx="8162925" cy="838200"/>
          </a:xfrm>
        </p:spPr>
        <p:txBody>
          <a:bodyPr/>
          <a:p>
            <a:r>
              <a:rPr dirty="0" lang="ru-RU" smtClean="0"/>
              <a:t>Модель </a:t>
            </a:r>
            <a:r>
              <a:rPr dirty="0" lang="ru-RU" err="1" smtClean="0"/>
              <a:t>Каваратзиса</a:t>
            </a:r>
            <a:r>
              <a:rPr dirty="0" lang="ru-RU" smtClean="0"/>
              <a:t> </a:t>
            </a:r>
            <a:endParaRPr dirty="0" lang="ru-RU"/>
          </a:p>
        </p:txBody>
      </p:sp>
      <p:pic>
        <p:nvPicPr>
          <p:cNvPr id="2097153" name="Picture 2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1"/>
          <a:stretch>
            <a:fillRect/>
          </a:stretch>
        </p:blipFill>
        <p:spPr bwMode="auto">
          <a:xfrm>
            <a:off x="1143000" y="1268760"/>
            <a:ext cx="8001000" cy="5585185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dur="500" id="7"/>
                                        <p:tgtEl>
                                          <p:spTgt spid="104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dur="500" id="11"/>
                                        <p:tgtEl>
                                          <p:spTgt spid="104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0" grpId="0" animBg="1"/>
      <p:bldP spid="10487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8" name="Rectangle 2"/>
          <p:cNvSpPr>
            <a:spLocks noChangeArrowheads="1"/>
          </p:cNvSpPr>
          <p:nvPr/>
        </p:nvSpPr>
        <p:spPr bwMode="auto">
          <a:xfrm>
            <a:off x="885825" y="260573"/>
            <a:ext cx="8258175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b="1" dirty="0" sz="30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Концепция бренда на основе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b="1" dirty="0" sz="30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Конкурентной идентичности С. </a:t>
            </a:r>
            <a:r>
              <a:rPr altLang="ru-RU" b="1" dirty="0" sz="30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Анхольта</a:t>
            </a:r>
            <a:r>
              <a:rPr altLang="ru-RU" b="1" dirty="0" sz="30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. </a:t>
            </a:r>
            <a:endParaRPr altLang="ru-RU" b="1" dirty="0" sz="30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grpSp>
        <p:nvGrpSpPr>
          <p:cNvPr id="83" name="Group 4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29" name="Freeform 5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30" name="Freeform 6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31" name="Freeform 7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32" name="Freeform 8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33" name="Freeform 9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34" name="Объект 2"/>
          <p:cNvSpPr>
            <a:spLocks noGrp="1"/>
          </p:cNvSpPr>
          <p:nvPr>
            <p:ph idx="1"/>
          </p:nvPr>
        </p:nvSpPr>
        <p:spPr>
          <a:xfrm>
            <a:off x="482708" y="1268760"/>
            <a:ext cx="8686800" cy="5070475"/>
          </a:xfrm>
        </p:spPr>
        <p:txBody>
          <a:bodyPr/>
          <a:p>
            <a:pPr eaLnBrk="1" hangingPunct="1"/>
            <a:r>
              <a:rPr altLang="ru-RU" dirty="0" lang="ru-RU" smtClean="0"/>
              <a:t> модель шестиугольника бренда территории (элементы современного бренда территории): туризм, экспортные бренды, политика, бизнес и инвестиции, культура, люди. </a:t>
            </a:r>
          </a:p>
          <a:p>
            <a:pPr eaLnBrk="1" hangingPunct="1"/>
            <a:r>
              <a:rPr altLang="ru-RU" dirty="0" lang="ru-RU" smtClean="0"/>
              <a:t>Идея С. </a:t>
            </a:r>
            <a:r>
              <a:rPr altLang="ru-RU" dirty="0" lang="ru-RU" err="1" smtClean="0"/>
              <a:t>Анхольта</a:t>
            </a:r>
            <a:r>
              <a:rPr altLang="ru-RU" dirty="0" lang="ru-RU" smtClean="0"/>
              <a:t> в том, что имидж территории не поддается искусственному конструированию, не возникает «на пустом месте», а определяется вполне осязаемыми и измеряемыми шестью группами параметров </a:t>
            </a:r>
            <a:endParaRPr altLang="ru-RU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40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41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42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43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44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45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pic>
        <p:nvPicPr>
          <p:cNvPr id="2097154" name="Picture 2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/>
          <a:srcRect l="11753" t="-6128" r="-36" b="6128"/>
          <a:stretch>
            <a:fillRect/>
          </a:stretch>
        </p:blipFill>
        <p:spPr bwMode="auto">
          <a:xfrm>
            <a:off x="1146464" y="-447675"/>
            <a:ext cx="8610600" cy="7305675"/>
          </a:xfrm>
          <a:prstGeom prst="rect"/>
          <a:noFill/>
          <a:ln>
            <a:noFill/>
          </a:ln>
        </p:spPr>
      </p:pic>
    </p:spTree>
  </p:cSld>
  <p:clrMapOvr>
    <a:masterClrMapping/>
  </p:clrMapOvr>
  <p:transition spd="slow"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51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52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53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54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55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56" name="Rectangle 8"/>
          <p:cNvSpPr>
            <a:spLocks noChangeArrowheads="1"/>
          </p:cNvSpPr>
          <p:nvPr/>
        </p:nvSpPr>
        <p:spPr bwMode="auto">
          <a:xfrm>
            <a:off x="828675" y="0"/>
            <a:ext cx="8315325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57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048758" name="Объект 2"/>
          <p:cNvSpPr>
            <a:spLocks noGrp="1"/>
          </p:cNvSpPr>
          <p:nvPr>
            <p:ph idx="1"/>
          </p:nvPr>
        </p:nvSpPr>
        <p:spPr>
          <a:xfrm>
            <a:off x="714375" y="1600200"/>
            <a:ext cx="7969250" cy="4522788"/>
          </a:xfrm>
        </p:spPr>
        <p:txBody>
          <a:bodyPr>
            <a:normAutofit/>
          </a:bodyPr>
          <a:p>
            <a:pPr eaLnBrk="1" fontAlgn="auto" hangingPunct="1">
              <a:spcAft>
                <a:spcPts val="0"/>
              </a:spcAft>
              <a:buFont typeface="Wingdings 2"/>
              <a:buChar char=""/>
            </a:pPr>
            <a:r>
              <a:rPr dirty="0" lang="ru-RU" smtClean="0"/>
              <a:t>Кроме того, С</a:t>
            </a:r>
            <a:r>
              <a:rPr dirty="0" lang="ru-RU"/>
              <a:t>. </a:t>
            </a:r>
            <a:r>
              <a:rPr dirty="0" lang="ru-RU" err="1"/>
              <a:t>Анхольт</a:t>
            </a:r>
            <a:r>
              <a:rPr dirty="0" lang="ru-RU"/>
              <a:t> проводит исследование Индекс бренда страны (</a:t>
            </a:r>
            <a:r>
              <a:rPr b="1" dirty="0" lang="ru-RU" err="1"/>
              <a:t>Nation</a:t>
            </a:r>
            <a:r>
              <a:rPr b="1" dirty="0" lang="ru-RU"/>
              <a:t> </a:t>
            </a:r>
            <a:r>
              <a:rPr b="1" dirty="0" lang="ru-RU" err="1"/>
              <a:t>Brand</a:t>
            </a:r>
            <a:r>
              <a:rPr b="1" dirty="0" lang="ru-RU"/>
              <a:t> </a:t>
            </a:r>
            <a:r>
              <a:rPr b="1" dirty="0" lang="ru-RU" err="1"/>
              <a:t>Index</a:t>
            </a:r>
            <a:r>
              <a:rPr b="1" dirty="0" lang="ru-RU"/>
              <a:t> — NBI</a:t>
            </a:r>
            <a:r>
              <a:rPr dirty="0" lang="ru-RU"/>
              <a:t>) и Индекс бренда </a:t>
            </a:r>
            <a:r>
              <a:rPr dirty="0" lang="ru-RU" smtClean="0"/>
              <a:t>города (</a:t>
            </a:r>
            <a:r>
              <a:rPr b="1" dirty="0" lang="ru-RU" err="1"/>
              <a:t>City</a:t>
            </a:r>
            <a:r>
              <a:rPr b="1" dirty="0" lang="ru-RU"/>
              <a:t> </a:t>
            </a:r>
            <a:r>
              <a:rPr b="1" dirty="0" lang="ru-RU" err="1"/>
              <a:t>Brand</a:t>
            </a:r>
            <a:r>
              <a:rPr b="1" dirty="0" lang="ru-RU"/>
              <a:t> </a:t>
            </a:r>
            <a:r>
              <a:rPr b="1" dirty="0" lang="ru-RU" err="1"/>
              <a:t>Index</a:t>
            </a:r>
            <a:r>
              <a:rPr b="1" dirty="0" lang="ru-RU"/>
              <a:t> - CBI</a:t>
            </a:r>
            <a:r>
              <a:rPr dirty="0" lang="ru-RU"/>
              <a:t>) с целью определения того, как жители разных стран мира оценивают страны, города и </a:t>
            </a:r>
            <a:r>
              <a:rPr dirty="0" lang="ru-RU" smtClean="0"/>
              <a:t>регионы.</a:t>
            </a:r>
            <a:endParaRPr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64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65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66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67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68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69" name="Rectangle 8"/>
          <p:cNvSpPr>
            <a:spLocks noChangeArrowheads="1"/>
          </p:cNvSpPr>
          <p:nvPr/>
        </p:nvSpPr>
        <p:spPr bwMode="auto">
          <a:xfrm>
            <a:off x="885825" y="0"/>
            <a:ext cx="8258175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6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модель, предложенная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6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С. Ханна и Дж. </a:t>
            </a:r>
            <a:r>
              <a:rPr altLang="ru-RU" dirty="0" sz="36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Роули</a:t>
            </a:r>
            <a:endParaRPr altLang="ru-RU" dirty="0" sz="36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70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048771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eaLnBrk="1" fontAlgn="auto" hangingPunct="1">
              <a:spcAft>
                <a:spcPts val="0"/>
              </a:spcAft>
            </a:pPr>
            <a:r>
              <a:rPr altLang="ru-RU" dirty="0" lang="ru-RU" smtClean="0"/>
              <a:t> </a:t>
            </a:r>
            <a:endParaRPr altLang="ru-RU" dirty="0" lang="ru-RU" smtClean="0"/>
          </a:p>
        </p:txBody>
      </p:sp>
      <p:sp>
        <p:nvSpPr>
          <p:cNvPr id="1048772" name="Объект 2"/>
          <p:cNvSpPr>
            <a:spLocks noGrp="1"/>
          </p:cNvSpPr>
          <p:nvPr>
            <p:ph idx="1"/>
          </p:nvPr>
        </p:nvSpPr>
        <p:spPr>
          <a:xfrm>
            <a:off x="523876" y="1556792"/>
            <a:ext cx="8440612" cy="5112567"/>
          </a:xfrm>
        </p:spPr>
        <p:txBody>
          <a:bodyPr/>
          <a:p>
            <a:pPr eaLnBrk="1" hangingPunct="1"/>
            <a:r>
              <a:rPr altLang="ru-RU" dirty="0" sz="2400" lang="ru-RU" smtClean="0"/>
              <a:t> Авторы предложили модель процесса бренд-менеджмента, которая должна поддерживать и практику, и исследования в области территориального </a:t>
            </a:r>
            <a:r>
              <a:rPr altLang="ru-RU" dirty="0" sz="2400" lang="ru-RU" err="1" smtClean="0"/>
              <a:t>брендинга</a:t>
            </a:r>
            <a:r>
              <a:rPr altLang="ru-RU" dirty="0" sz="2400" lang="ru-RU" smtClean="0"/>
              <a:t>. </a:t>
            </a:r>
          </a:p>
          <a:p>
            <a:pPr eaLnBrk="1" hangingPunct="1"/>
            <a:r>
              <a:rPr altLang="ru-RU" dirty="0" sz="2400" lang="ru-RU" smtClean="0"/>
              <a:t>Проанализировав и сравнив существующие модели процесса территориального </a:t>
            </a:r>
            <a:r>
              <a:rPr altLang="ru-RU" dirty="0" sz="2400" lang="ru-RU" err="1" smtClean="0"/>
              <a:t>брендинга</a:t>
            </a:r>
            <a:r>
              <a:rPr altLang="ru-RU" dirty="0" sz="2400" lang="ru-RU" smtClean="0"/>
              <a:t>, С. Ханна и Дж. </a:t>
            </a:r>
            <a:r>
              <a:rPr altLang="ru-RU" dirty="0" sz="2400" lang="ru-RU" err="1" smtClean="0"/>
              <a:t>Роули</a:t>
            </a:r>
            <a:r>
              <a:rPr altLang="ru-RU" dirty="0" sz="2400" lang="ru-RU" smtClean="0"/>
              <a:t> предложили интегративную модель, которая суммирует более ранние модели. </a:t>
            </a:r>
          </a:p>
          <a:p>
            <a:pPr eaLnBrk="1" hangingPunct="1"/>
            <a:r>
              <a:rPr altLang="ru-RU" dirty="0" sz="2400" lang="ru-RU"/>
              <a:t>П</a:t>
            </a:r>
            <a:r>
              <a:rPr altLang="ru-RU" dirty="0" sz="2400" lang="ru-RU" smtClean="0"/>
              <a:t>редшествующие модели смотрят на процесс </a:t>
            </a:r>
            <a:r>
              <a:rPr altLang="ru-RU" dirty="0" sz="2400" lang="ru-RU" err="1" smtClean="0"/>
              <a:t>брендинга</a:t>
            </a:r>
            <a:r>
              <a:rPr altLang="ru-RU" dirty="0" sz="2400" lang="ru-RU" smtClean="0"/>
              <a:t> с разных точек зрения – ретроспективности, менеджмента отношений, коммуникаций и стратегического планирования. Ни одна из этих моделей, по их мнению, не является комплексной. </a:t>
            </a:r>
            <a:endParaRPr altLang="ru-RU" dirty="0" sz="24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78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79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80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81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82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83" name="Rectangle 8"/>
          <p:cNvSpPr>
            <a:spLocks noChangeArrowheads="1"/>
          </p:cNvSpPr>
          <p:nvPr/>
        </p:nvSpPr>
        <p:spPr bwMode="auto">
          <a:xfrm>
            <a:off x="714375" y="260350"/>
            <a:ext cx="8429625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pic>
        <p:nvPicPr>
          <p:cNvPr id="2097155" name="Picture 2"/>
          <p:cNvPicPr>
            <a:picLocks noChangeAspect="1" noGrp="1" noChangeArrowheads="1"/>
          </p:cNvPicPr>
          <p:nvPr>
            <p:ph idx="1"/>
          </p:nvPr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809514" y="1340769"/>
            <a:ext cx="8259969" cy="5328592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0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89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90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91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92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93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94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95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 Исследователи выделяют три острые проблемы </a:t>
            </a:r>
            <a:r>
              <a:rPr altLang="ru-RU" dirty="0" lang="ru-RU" err="1" smtClean="0"/>
              <a:t>геобрендинга</a:t>
            </a:r>
            <a:r>
              <a:rPr altLang="ru-RU" dirty="0" lang="ru-RU" smtClean="0"/>
              <a:t>: </a:t>
            </a:r>
            <a:r>
              <a:rPr altLang="ru-RU" b="1" dirty="0" lang="ru-RU" smtClean="0"/>
              <a:t>многомерность процесса, финансирование и политика</a:t>
            </a:r>
            <a:endParaRPr altLang="ru-RU" b="1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0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01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02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03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04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05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06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6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Модель </a:t>
            </a:r>
            <a:r>
              <a:rPr altLang="ru-RU" dirty="0" sz="36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И.С.Важениной</a:t>
            </a:r>
            <a:endParaRPr altLang="ru-RU" dirty="0" sz="36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07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 Автор предлагает структурную модель формирования имиджа и репутации территории, больше ориентированную на инвесторов и включающую компоненты имиджа и инструменты коммуникации с целевой аудиторией. </a:t>
            </a:r>
            <a:endParaRPr altLang="ru-RU" b="1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1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13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14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15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16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17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18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6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СТРУКТУРНЫЕ ЭЛЕМЕНТЫ:</a:t>
            </a:r>
            <a:endParaRPr altLang="ru-RU" dirty="0" sz="36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19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особенности региональной экономики,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эмоциональная привлекательность,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качество отношений с партнерами,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репутация руководства,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социальная ответственность,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финансово-экономические показатели,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инвестиционная привлекательность </a:t>
            </a:r>
            <a:endParaRPr altLang="ru-RU" b="1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1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Rectangle 2"/>
          <p:cNvSpPr>
            <a:spLocks noChangeArrowheads="1"/>
          </p:cNvSpPr>
          <p:nvPr/>
        </p:nvSpPr>
        <p:spPr bwMode="auto">
          <a:xfrm>
            <a:off x="828675" y="260350"/>
            <a:ext cx="8315325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b="1" dirty="0" sz="3000" lang="ru-RU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Модель </a:t>
            </a:r>
            <a:r>
              <a:rPr altLang="ru-RU" b="1" dirty="0" sz="3000" lang="ru-RU" err="1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Л.Э.Старостовой</a:t>
            </a:r>
            <a:endParaRPr altLang="ru-RU" b="1" dirty="0" sz="30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grpSp>
        <p:nvGrpSpPr>
          <p:cNvPr id="115" name="Group 4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26" name="Freeform 5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27" name="Freeform 6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28" name="Freeform 7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29" name="Freeform 8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30" name="Freeform 9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31" name="Line 10"/>
          <p:cNvSpPr>
            <a:spLocks noChangeShapeType="1"/>
          </p:cNvSpPr>
          <p:nvPr/>
        </p:nvSpPr>
        <p:spPr bwMode="auto">
          <a:xfrm>
            <a:off x="1258888" y="6451749"/>
            <a:ext cx="7885112" cy="1587"/>
          </a:xfrm>
          <a:prstGeom prst="line"/>
          <a:noFill/>
          <a:ln w="7632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32" name="Line 11"/>
          <p:cNvSpPr>
            <a:spLocks noChangeShapeType="1"/>
          </p:cNvSpPr>
          <p:nvPr/>
        </p:nvSpPr>
        <p:spPr bwMode="auto">
          <a:xfrm>
            <a:off x="2124075" y="6595765"/>
            <a:ext cx="7019925" cy="1587"/>
          </a:xfrm>
          <a:prstGeom prst="line"/>
          <a:noFill/>
          <a:ln w="38160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33" name="Объект 2"/>
          <p:cNvSpPr>
            <a:spLocks noGrp="1"/>
          </p:cNvSpPr>
          <p:nvPr>
            <p:ph idx="1"/>
          </p:nvPr>
        </p:nvSpPr>
        <p:spPr>
          <a:xfrm>
            <a:off x="285750" y="1268760"/>
            <a:ext cx="8686800" cy="5070475"/>
          </a:xfrm>
        </p:spPr>
        <p:txBody>
          <a:bodyPr/>
          <a:p>
            <a:pPr eaLnBrk="1" hangingPunct="1"/>
            <a:r>
              <a:rPr altLang="ru-RU" dirty="0" sz="2800" lang="ru-RU" smtClean="0"/>
              <a:t> интегративная модель, предложенная авторами (А. М. </a:t>
            </a:r>
            <a:r>
              <a:rPr altLang="ru-RU" dirty="0" sz="2800" lang="ru-RU" err="1" smtClean="0"/>
              <a:t>Бритвин</a:t>
            </a:r>
            <a:r>
              <a:rPr altLang="ru-RU" dirty="0" sz="2800" lang="ru-RU" smtClean="0"/>
              <a:t>, И. Б. </a:t>
            </a:r>
            <a:r>
              <a:rPr altLang="ru-RU" dirty="0" sz="2800" lang="ru-RU" err="1" smtClean="0"/>
              <a:t>Бритвина</a:t>
            </a:r>
            <a:r>
              <a:rPr altLang="ru-RU" dirty="0" sz="2800" lang="ru-RU" smtClean="0"/>
              <a:t>, Л. Э. </a:t>
            </a:r>
            <a:r>
              <a:rPr altLang="ru-RU" dirty="0" sz="2800" lang="ru-RU" err="1" smtClean="0"/>
              <a:t>Старостова</a:t>
            </a:r>
            <a:r>
              <a:rPr altLang="ru-RU" dirty="0" sz="2800" lang="ru-RU" smtClean="0"/>
              <a:t>) в монографии, опирается на прагматическую модель территориальной идентичности, следовательно учитывает процессы генерирования идентичности в социальном взаимодействии и предполагает создание, прежде всего, </a:t>
            </a:r>
            <a:r>
              <a:rPr altLang="ru-RU" b="1" dirty="0" sz="2800" lang="ru-RU" smtClean="0"/>
              <a:t>демократического режима обмена мнениями и концептуализации идентичности </a:t>
            </a:r>
            <a:endParaRPr altLang="ru-RU" b="1" dirty="0" sz="28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9" name="Rectangle 2"/>
          <p:cNvSpPr>
            <a:spLocks noChangeArrowheads="1"/>
          </p:cNvSpPr>
          <p:nvPr/>
        </p:nvSpPr>
        <p:spPr bwMode="auto">
          <a:xfrm>
            <a:off x="827088" y="3357563"/>
            <a:ext cx="3708400" cy="1055687"/>
          </a:xfrm>
          <a:prstGeom prst="rect"/>
          <a:noFill/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grpSp>
        <p:nvGrpSpPr>
          <p:cNvPr id="47" name="Group 3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1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1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1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1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1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15" name="Rectangle 9"/>
          <p:cNvSpPr>
            <a:spLocks noChangeArrowheads="1"/>
          </p:cNvSpPr>
          <p:nvPr/>
        </p:nvSpPr>
        <p:spPr bwMode="auto">
          <a:xfrm>
            <a:off x="827088" y="333375"/>
            <a:ext cx="8316912" cy="12239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616" name="Rectangle 10"/>
          <p:cNvSpPr>
            <a:spLocks noChangeArrowheads="1"/>
          </p:cNvSpPr>
          <p:nvPr/>
        </p:nvSpPr>
        <p:spPr bwMode="auto">
          <a:xfrm>
            <a:off x="468313" y="188913"/>
            <a:ext cx="8229600" cy="1143000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endParaRPr altLang="ru-RU" b="1" sz="4400" lang="ru-RU">
              <a:solidFill>
                <a:srgbClr val="FFFFFF"/>
              </a:solidFill>
            </a:endParaRPr>
          </a:p>
        </p:txBody>
      </p:sp>
      <p:sp>
        <p:nvSpPr>
          <p:cNvPr id="1048618" name="Объект 2"/>
          <p:cNvSpPr>
            <a:spLocks noGrp="1"/>
          </p:cNvSpPr>
          <p:nvPr>
            <p:ph idx="1"/>
          </p:nvPr>
        </p:nvSpPr>
        <p:spPr>
          <a:xfrm>
            <a:off x="457200" y="1916113"/>
            <a:ext cx="8578850" cy="4206875"/>
          </a:xfrm>
        </p:spPr>
        <p:txBody>
          <a:bodyPr/>
          <a:p>
            <a:pPr algn="just" eaLnBrk="1" hangingPunct="1"/>
            <a:r>
              <a:rPr altLang="ru-RU" dirty="0" lang="ru-RU" smtClean="0"/>
              <a:t>модели территориального бренда объединяет признание ряда ключевых элементов, без учета которых формирование и трансляция территориального бренда не может состояться. Эти ключевые элементы могут быть разделены на две группы. </a:t>
            </a:r>
            <a:endParaRPr altLang="ru-RU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39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40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41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42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43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44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048845" name="Заголовок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7848600" cy="838200"/>
          </a:xfrm>
        </p:spPr>
        <p:txBody>
          <a:bodyPr/>
          <a:p>
            <a:r>
              <a:rPr dirty="0" lang="ru-RU" smtClean="0"/>
              <a:t>Структура: </a:t>
            </a:r>
            <a:endParaRPr dirty="0" lang="ru-RU"/>
          </a:p>
        </p:txBody>
      </p:sp>
      <p:sp>
        <p:nvSpPr>
          <p:cNvPr id="1048846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lang="ru-RU" smtClean="0"/>
              <a:t> 1) идентичность как понимание территориальным сообществом самого себя;</a:t>
            </a:r>
          </a:p>
          <a:p>
            <a:r>
              <a:rPr dirty="0" lang="ru-RU" smtClean="0"/>
              <a:t>2) трансляция идентичности вовне с учетом установленных целевых аудиторий и маркетинговых задач. </a:t>
            </a:r>
            <a:endParaRPr dirty="0" lang="ru-RU"/>
          </a:p>
        </p:txBody>
      </p:sp>
    </p:spTree>
  </p:cSld>
  <p:clrMapOvr>
    <a:masterClrMapping/>
  </p:clrMapOvr>
  <p:transition spd="slow"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52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53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54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55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56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57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dirty="0" lang="ru-RU" smtClean="0"/>
              <a:t>Модель </a:t>
            </a:r>
            <a:r>
              <a:rPr dirty="0" lang="ru-RU" err="1" smtClean="0"/>
              <a:t>Л.Э.Старостовой</a:t>
            </a:r>
            <a:r>
              <a:rPr dirty="0" lang="ru-RU"/>
              <a:t>:</a:t>
            </a:r>
            <a:r>
              <a:rPr dirty="0" lang="ru-RU" smtClean="0"/>
              <a:t> </a:t>
            </a:r>
            <a:endParaRPr dirty="0" lang="ru-RU"/>
          </a:p>
        </p:txBody>
      </p:sp>
      <p:pic>
        <p:nvPicPr>
          <p:cNvPr id="2097156" name="Picture 2"/>
          <p:cNvPicPr>
            <a:picLocks noChangeAspect="1" noGrp="1" noChangeArrowheads="1"/>
          </p:cNvPicPr>
          <p:nvPr>
            <p:ph idx="1"/>
          </p:nvPr>
        </p:nvPicPr>
        <p:blipFill rotWithShape="1">
          <a:blip xmlns:r="http://schemas.openxmlformats.org/officeDocument/2006/relationships" r:embed="rId1"/>
          <a:srcRect b="8842"/>
          <a:stretch>
            <a:fillRect/>
          </a:stretch>
        </p:blipFill>
        <p:spPr bwMode="auto">
          <a:xfrm>
            <a:off x="1403648" y="1266628"/>
            <a:ext cx="7056783" cy="5476714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2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63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64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65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66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67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68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28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СУБЪЕКТНО-ОРИЕНТИРОВАННАЯ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28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МОДЕЛЬ </a:t>
            </a:r>
            <a:r>
              <a:rPr altLang="ru-RU" dirty="0" sz="28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брендинга</a:t>
            </a:r>
            <a:r>
              <a:rPr altLang="ru-RU" dirty="0" sz="28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 </a:t>
            </a:r>
            <a:r>
              <a:rPr altLang="ru-RU" dirty="0" sz="28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С.А.Хлебниковой</a:t>
            </a:r>
            <a:endParaRPr altLang="ru-RU" dirty="0" sz="28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69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400" lang="ru-RU" smtClean="0"/>
              <a:t>В качестве важнейшей цели </a:t>
            </a:r>
            <a:r>
              <a:rPr altLang="ru-RU" dirty="0" sz="2400" lang="ru-RU" err="1" smtClean="0"/>
              <a:t>брендинга</a:t>
            </a:r>
            <a:r>
              <a:rPr altLang="ru-RU" dirty="0" sz="2400" lang="ru-RU" smtClean="0"/>
              <a:t>, автор выделяет закрепление ответственности, поэтому включает в модель </a:t>
            </a:r>
            <a:r>
              <a:rPr altLang="ru-RU" dirty="0" sz="2400" lang="ru-RU" err="1" smtClean="0"/>
              <a:t>брендинга</a:t>
            </a:r>
            <a:r>
              <a:rPr altLang="ru-RU" dirty="0" sz="2400" lang="ru-RU" smtClean="0"/>
              <a:t>: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400" lang="ru-RU" smtClean="0"/>
              <a:t>Жителей,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400" lang="ru-RU" smtClean="0"/>
              <a:t>Административные органы,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400" lang="ru-RU" smtClean="0"/>
              <a:t>Инвесторов (существующих и потенциальных),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400" lang="ru-RU" smtClean="0"/>
              <a:t> Команду: общественный актив + привлеченных проф. </a:t>
            </a:r>
            <a:r>
              <a:rPr altLang="ru-RU" dirty="0" sz="2400" lang="ru-RU"/>
              <a:t>к</a:t>
            </a:r>
            <a:r>
              <a:rPr altLang="ru-RU" dirty="0" sz="2400" lang="ru-RU" smtClean="0"/>
              <a:t>онсультантов.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b="1" dirty="0" sz="2400" lang="ru-RU" smtClean="0"/>
              <a:t>Для описания ролей всех </a:t>
            </a:r>
            <a:r>
              <a:rPr altLang="ru-RU" b="1" dirty="0" sz="2400" lang="ru-RU" err="1" smtClean="0"/>
              <a:t>стейкхолдеров</a:t>
            </a:r>
            <a:r>
              <a:rPr altLang="ru-RU" b="1" dirty="0" sz="2400" lang="ru-RU" smtClean="0"/>
              <a:t>, автор использует  матрицу «разделения административных задач управления (РАЗУ)</a:t>
            </a:r>
            <a:endParaRPr altLang="ru-RU" b="1" dirty="0" sz="24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75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76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77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78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79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80" name="Rectangle 8"/>
          <p:cNvSpPr>
            <a:spLocks noChangeArrowheads="1"/>
          </p:cNvSpPr>
          <p:nvPr/>
        </p:nvSpPr>
        <p:spPr bwMode="auto">
          <a:xfrm>
            <a:off x="1403350" y="18864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24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Субъектно-ориентированная модель общественного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24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участия в разработке бренда </a:t>
            </a:r>
            <a:endParaRPr altLang="ru-RU" dirty="0" sz="24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81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 </a:t>
            </a:r>
            <a:endParaRPr altLang="ru-RU" b="1" dirty="0" lang="ru-RU" smtClean="0"/>
          </a:p>
        </p:txBody>
      </p:sp>
      <p:pic>
        <p:nvPicPr>
          <p:cNvPr id="2097157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743074" y="991741"/>
            <a:ext cx="6459085" cy="5893643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87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88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89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90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891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892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24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ОБОЗНАЧЕНИЯ В МАТРИЦЕ:</a:t>
            </a:r>
            <a:endParaRPr altLang="ru-RU" dirty="0" sz="24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893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 ! – ответственность за решение задачи при коллегиальной форме принятия решения.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И – информационная функция (передача информации).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Р – реализация принятых решений.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К – консультативная функция.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М – разработка предложений. </a:t>
            </a:r>
            <a:endParaRPr altLang="ru-RU" b="1"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899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00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01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02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03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904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ЛОГИЧЕСКАЯ СХЕМА БРЕНДИНГА ГОРОДА </a:t>
            </a:r>
            <a:r>
              <a:rPr altLang="ru-RU" dirty="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Д.Визгалова</a:t>
            </a:r>
            <a:endParaRPr altLang="ru-RU" dirty="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905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lang="ru-RU" smtClean="0"/>
              <a:t> </a:t>
            </a:r>
            <a:endParaRPr altLang="ru-RU" b="1" dirty="0" lang="ru-RU" smtClean="0"/>
          </a:p>
        </p:txBody>
      </p:sp>
      <p:pic>
        <p:nvPicPr>
          <p:cNvPr id="2097158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827584" y="1762124"/>
            <a:ext cx="8099154" cy="4187155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911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12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13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14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915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916" name="Rectangle 8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ЗАДАНИЕ:</a:t>
            </a:r>
            <a:endParaRPr altLang="ru-RU" dirty="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917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ознакомиться с моделями </a:t>
            </a:r>
            <a:r>
              <a:rPr altLang="ru-RU" dirty="0" sz="2800" lang="ru-RU" err="1" smtClean="0"/>
              <a:t>Л.Чернатони</a:t>
            </a:r>
            <a:r>
              <a:rPr altLang="ru-RU" dirty="0" sz="2800" lang="ru-RU" smtClean="0"/>
              <a:t> и </a:t>
            </a:r>
            <a:r>
              <a:rPr altLang="ru-RU" dirty="0" sz="2800" lang="ru-RU" err="1" smtClean="0"/>
              <a:t>Т.Гэда</a:t>
            </a:r>
            <a:r>
              <a:rPr altLang="ru-RU" dirty="0" sz="2800" lang="ru-RU" smtClean="0"/>
              <a:t>. Какие еще модели не рассмотрены в презентации?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После прочтения научных работ российских авторов, аргументированно объясните, какую модель целесообразно использовать в процессе создания брендов регионов России.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Найдите кейс территориального </a:t>
            </a:r>
            <a:r>
              <a:rPr altLang="ru-RU" dirty="0" sz="2800" lang="ru-RU" err="1" smtClean="0"/>
              <a:t>брендинга</a:t>
            </a:r>
            <a:r>
              <a:rPr altLang="ru-RU" dirty="0" sz="2800" lang="ru-RU" smtClean="0"/>
              <a:t>, который вы считаете успешным, объясните почему. </a:t>
            </a:r>
            <a:endParaRPr altLang="ru-RU" dirty="0" sz="28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24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25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26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27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28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29" name="Объект 2"/>
          <p:cNvSpPr>
            <a:spLocks noGrp="1"/>
          </p:cNvSpPr>
          <p:nvPr>
            <p:ph idx="1"/>
          </p:nvPr>
        </p:nvSpPr>
        <p:spPr>
          <a:xfrm>
            <a:off x="590550" y="1052736"/>
            <a:ext cx="8382000" cy="5027389"/>
          </a:xfrm>
        </p:spPr>
        <p:txBody>
          <a:bodyPr/>
          <a:p>
            <a:r>
              <a:rPr dirty="0" sz="2800" lang="ru-RU" smtClean="0"/>
              <a:t>Первая связана с содержательным компонентом, обусловленным реальными социальными, экономическими, культурными процессами, образующими характерные признаки локального сообщества. В нее включают реальные качества территории (ландшафт, история, инфраструктура, климат, характер местных жителей). </a:t>
            </a:r>
          </a:p>
          <a:p>
            <a:r>
              <a:rPr dirty="0" sz="2800" lang="ru-RU" smtClean="0"/>
              <a:t>Вторая группа элементов относится к коммуникационной составляющей территории. </a:t>
            </a:r>
            <a:endParaRPr dirty="0" sz="2800" lang="ru-RU"/>
          </a:p>
        </p:txBody>
      </p:sp>
    </p:spTree>
  </p:cSld>
  <p:clrMapOvr>
    <a:masterClrMapping/>
  </p:clrMapOvr>
  <p:transition spd="slow"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35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36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37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38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39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40" name="Rectangle 8"/>
          <p:cNvSpPr>
            <a:spLocks noChangeArrowheads="1"/>
          </p:cNvSpPr>
          <p:nvPr/>
        </p:nvSpPr>
        <p:spPr bwMode="auto">
          <a:xfrm>
            <a:off x="1403350" y="0"/>
            <a:ext cx="7740650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600" lang="ru-RU" smtClean="0"/>
              <a:t>Проблема: </a:t>
            </a:r>
            <a:endParaRPr altLang="ru-RU" dirty="0" sz="36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641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endParaRPr altLang="ru-RU" b="1" sz="3600" lang="ru-RU">
              <a:solidFill>
                <a:srgbClr val="000000"/>
              </a:solidFill>
            </a:endParaRPr>
          </a:p>
        </p:txBody>
      </p:sp>
      <p:sp>
        <p:nvSpPr>
          <p:cNvPr id="1048642" name="Объект 2"/>
          <p:cNvSpPr>
            <a:spLocks noGrp="1"/>
          </p:cNvSpPr>
          <p:nvPr>
            <p:ph idx="1"/>
          </p:nvPr>
        </p:nvSpPr>
        <p:spPr>
          <a:xfrm>
            <a:off x="714374" y="1341438"/>
            <a:ext cx="8250113" cy="4781550"/>
          </a:xfrm>
        </p:spPr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невозможно рассматривать эти группы отдельно, после чего объединить их в единый бренд.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 вертикальная ориентированность распределения власти существенно влияет на практику территориального управления и сопровождается слабо выраженной гражданской активностью населения. Активные же группы </a:t>
            </a:r>
            <a:r>
              <a:rPr altLang="ru-RU" dirty="0" sz="2800" lang="ru-RU" err="1" smtClean="0"/>
              <a:t>стейкхолдеров</a:t>
            </a:r>
            <a:r>
              <a:rPr altLang="ru-RU" dirty="0" sz="2800" lang="ru-RU" smtClean="0"/>
              <a:t> порой вовсе не идут или же с трудом соглашаются на сотрудничество при генерации концепции территориального бренда. </a:t>
            </a:r>
            <a:endParaRPr altLang="ru-RU" dirty="0" sz="28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48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49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50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51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52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53" name="Rectangle 8"/>
          <p:cNvSpPr>
            <a:spLocks noChangeArrowheads="1"/>
          </p:cNvSpPr>
          <p:nvPr/>
        </p:nvSpPr>
        <p:spPr bwMode="auto">
          <a:xfrm>
            <a:off x="828675" y="0"/>
            <a:ext cx="8315325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654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048655" name="Объект 2"/>
          <p:cNvSpPr>
            <a:spLocks noGrp="1"/>
          </p:cNvSpPr>
          <p:nvPr>
            <p:ph idx="1"/>
          </p:nvPr>
        </p:nvSpPr>
        <p:spPr>
          <a:xfrm>
            <a:off x="714375" y="1600200"/>
            <a:ext cx="7969250" cy="4522788"/>
          </a:xfrm>
        </p:spPr>
        <p:txBody>
          <a:bodyPr>
            <a:normAutofit/>
          </a:bodyPr>
          <a:p>
            <a:pPr eaLnBrk="1" fontAlgn="auto" hangingPunct="1">
              <a:spcAft>
                <a:spcPts val="0"/>
              </a:spcAft>
              <a:buFont typeface="Wingdings 2"/>
              <a:buChar char=""/>
            </a:pPr>
            <a:r>
              <a:rPr dirty="0" lang="ru-RU" smtClean="0"/>
              <a:t>Модели бренда территории чаще всего авторами формировались в зависимости от целей и задач, стоящих перед территорией в данный момент.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</a:pPr>
            <a:r>
              <a:rPr dirty="0" lang="ru-RU" smtClean="0"/>
              <a:t>Так, на первоначальном этапе авторы рассматривали территориальный бренд в контексте развития туризма.</a:t>
            </a:r>
            <a:endParaRPr dirty="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61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62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63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64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65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66" name="Rectangle 8"/>
          <p:cNvSpPr>
            <a:spLocks noChangeArrowheads="1"/>
          </p:cNvSpPr>
          <p:nvPr/>
        </p:nvSpPr>
        <p:spPr bwMode="auto">
          <a:xfrm>
            <a:off x="885825" y="0"/>
            <a:ext cx="8258175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2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ресурсная модель С. Б. </a:t>
            </a:r>
            <a:r>
              <a:rPr altLang="ru-RU" dirty="0" sz="32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Хассан</a:t>
            </a:r>
            <a:r>
              <a:rPr altLang="ru-RU" dirty="0" sz="32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,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2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М. С. А. Хамид и Х. Аль </a:t>
            </a:r>
            <a:r>
              <a:rPr altLang="ru-RU" dirty="0" sz="32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Бохайри</a:t>
            </a:r>
            <a:endParaRPr altLang="ru-RU" dirty="0" sz="32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667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altLang="ru-RU" b="1" sz="4000" lang="ru-RU">
                <a:solidFill>
                  <a:srgbClr val="000000"/>
                </a:solidFill>
              </a:rPr>
              <a:t>     </a:t>
            </a:r>
          </a:p>
        </p:txBody>
      </p:sp>
      <p:sp>
        <p:nvSpPr>
          <p:cNvPr id="1048668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eaLnBrk="1" fontAlgn="auto" hangingPunct="1">
              <a:spcAft>
                <a:spcPts val="0"/>
              </a:spcAft>
            </a:pPr>
            <a:r>
              <a:rPr altLang="ru-RU" dirty="0" lang="ru-RU" smtClean="0"/>
              <a:t> </a:t>
            </a:r>
            <a:endParaRPr altLang="ru-RU" dirty="0" lang="ru-RU" smtClean="0"/>
          </a:p>
        </p:txBody>
      </p:sp>
      <p:sp>
        <p:nvSpPr>
          <p:cNvPr id="1048669" name="Объект 2"/>
          <p:cNvSpPr>
            <a:spLocks noGrp="1"/>
          </p:cNvSpPr>
          <p:nvPr>
            <p:ph idx="1"/>
          </p:nvPr>
        </p:nvSpPr>
        <p:spPr>
          <a:xfrm>
            <a:off x="285750" y="1556793"/>
            <a:ext cx="8750746" cy="4566196"/>
          </a:xfrm>
        </p:spPr>
        <p:txBody>
          <a:bodyPr/>
          <a:p>
            <a:pPr eaLnBrk="1" hangingPunct="1"/>
            <a:r>
              <a:rPr altLang="ru-RU" dirty="0" sz="2800" lang="ru-RU" smtClean="0"/>
              <a:t>включает три группы ресурсов: культурные, исторические и природные. </a:t>
            </a:r>
            <a:endParaRPr altLang="ru-RU" dirty="0" sz="2800" lang="ru-RU" smtClean="0"/>
          </a:p>
        </p:txBody>
      </p:sp>
      <p:pic>
        <p:nvPicPr>
          <p:cNvPr id="2097152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403648" y="2564904"/>
            <a:ext cx="7272808" cy="4233065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p:transition spd="slow"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Rectangle 2"/>
          <p:cNvSpPr>
            <a:spLocks noChangeArrowheads="1"/>
          </p:cNvSpPr>
          <p:nvPr/>
        </p:nvSpPr>
        <p:spPr bwMode="auto">
          <a:xfrm>
            <a:off x="827088" y="3357563"/>
            <a:ext cx="3708400" cy="1055687"/>
          </a:xfrm>
          <a:prstGeom prst="rect"/>
          <a:noFill/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grpSp>
        <p:nvGrpSpPr>
          <p:cNvPr id="67" name="Group 3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76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77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78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79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80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81" name="Rectangle 9"/>
          <p:cNvSpPr>
            <a:spLocks noChangeArrowheads="1"/>
          </p:cNvSpPr>
          <p:nvPr/>
        </p:nvSpPr>
        <p:spPr bwMode="auto">
          <a:xfrm>
            <a:off x="827088" y="333375"/>
            <a:ext cx="8316912" cy="1223963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altLang="ru-RU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682" name="Rectangle 10"/>
          <p:cNvSpPr>
            <a:spLocks noChangeArrowheads="1"/>
          </p:cNvSpPr>
          <p:nvPr/>
        </p:nvSpPr>
        <p:spPr bwMode="auto">
          <a:xfrm>
            <a:off x="468313" y="188913"/>
            <a:ext cx="8229600" cy="1143000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endParaRPr altLang="ru-RU" b="1" sz="4400" lang="ru-RU">
              <a:solidFill>
                <a:srgbClr val="FFFFFF"/>
              </a:solidFill>
            </a:endParaRPr>
          </a:p>
        </p:txBody>
      </p:sp>
      <p:sp>
        <p:nvSpPr>
          <p:cNvPr id="104868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eaLnBrk="1" fontAlgn="auto" hangingPunct="1">
              <a:spcAft>
                <a:spcPts val="0"/>
              </a:spcAft>
            </a:pPr>
            <a:r>
              <a:rPr altLang="ru-RU" dirty="0" lang="ru-RU"/>
              <a:t>Модель капитала бренда государства К. </a:t>
            </a:r>
            <a:r>
              <a:rPr altLang="ru-RU" dirty="0" lang="ru-RU" err="1" smtClean="0"/>
              <a:t>Динни</a:t>
            </a:r>
            <a:r>
              <a:rPr altLang="ru-RU" dirty="0" lang="ru-RU" smtClean="0"/>
              <a:t>:</a:t>
            </a:r>
            <a:endParaRPr altLang="ru-RU" dirty="0" lang="ru-RU" smtClean="0"/>
          </a:p>
        </p:txBody>
      </p:sp>
      <p:sp>
        <p:nvSpPr>
          <p:cNvPr id="1048684" name="Объект 2"/>
          <p:cNvSpPr>
            <a:spLocks noGrp="1"/>
          </p:cNvSpPr>
          <p:nvPr>
            <p:ph idx="1"/>
          </p:nvPr>
        </p:nvSpPr>
        <p:spPr>
          <a:xfrm>
            <a:off x="457200" y="1916113"/>
            <a:ext cx="8578850" cy="4206875"/>
          </a:xfrm>
        </p:spPr>
        <p:txBody>
          <a:bodyPr/>
          <a:p>
            <a:pPr algn="just" eaLnBrk="1" hangingPunct="1"/>
            <a:r>
              <a:rPr altLang="ru-RU" dirty="0" sz="2400" lang="ru-RU" smtClean="0"/>
              <a:t>   </a:t>
            </a:r>
            <a:r>
              <a:rPr altLang="ru-RU" dirty="0" sz="2400" lang="ru-RU" smtClean="0"/>
              <a:t>Капитал бренда государства складывается из внутренних и внешних активов. </a:t>
            </a:r>
          </a:p>
          <a:p>
            <a:pPr algn="just" eaLnBrk="1" hangingPunct="1"/>
            <a:r>
              <a:rPr altLang="ru-RU" b="1" dirty="0" sz="2400" lang="ru-RU" smtClean="0"/>
              <a:t>Внутренние активы</a:t>
            </a:r>
            <a:r>
              <a:rPr altLang="ru-RU" dirty="0" sz="2400" lang="ru-RU" smtClean="0"/>
              <a:t>, в свою очередь, делятся на «врождённые» (иконография, ландшафт, культура) и «приобретённые» (внутренние встречные закупки, поддержка искусства, уровень лояльности). </a:t>
            </a:r>
          </a:p>
          <a:p>
            <a:pPr algn="just" eaLnBrk="1" hangingPunct="1"/>
            <a:r>
              <a:rPr altLang="ru-RU" dirty="0" sz="2400" lang="ru-RU" smtClean="0"/>
              <a:t>Во </a:t>
            </a:r>
            <a:r>
              <a:rPr altLang="ru-RU" b="1" dirty="0" sz="2400" lang="ru-RU" smtClean="0"/>
              <a:t>внешних активах </a:t>
            </a:r>
            <a:r>
              <a:rPr altLang="ru-RU" dirty="0" sz="2400" lang="ru-RU" smtClean="0"/>
              <a:t>К. </a:t>
            </a:r>
            <a:r>
              <a:rPr altLang="ru-RU" dirty="0" sz="2400" lang="ru-RU" err="1" smtClean="0"/>
              <a:t>Динни</a:t>
            </a:r>
            <a:r>
              <a:rPr altLang="ru-RU" dirty="0" sz="2400" lang="ru-RU" smtClean="0"/>
              <a:t> выделяет «активы, оцениваемые через опыт других людей» (восприятие имиджа страны, изображение страны в иностранной поп-культуре), и «рассредоточенные активы» (послы национального бренда, диаспора, экспорт). </a:t>
            </a:r>
          </a:p>
          <a:p>
            <a:pPr algn="just" eaLnBrk="1" hangingPunct="1"/>
            <a:endParaRPr altLang="ru-RU" dirty="0" sz="2400" lang="ru-RU" smtClean="0"/>
          </a:p>
        </p:txBody>
      </p:sp>
    </p:spTree>
  </p:cSld>
  <p:clrMapOvr>
    <a:masterClrMapping/>
  </p:clrMapOvr>
  <p:transition spd="slow"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690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91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92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93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694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695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/>
          </a:p>
        </p:txBody>
      </p:sp>
      <p:sp>
        <p:nvSpPr>
          <p:cNvPr id="1048696" name="Объект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dirty="0" sz="2400" lang="ru-RU" smtClean="0"/>
              <a:t>Согласно его модели, архитектура национального бренда включает три уровня: </a:t>
            </a:r>
          </a:p>
          <a:p>
            <a:r>
              <a:rPr dirty="0" sz="2400" lang="ru-RU" smtClean="0"/>
              <a:t>зонтичный национальный бренд; </a:t>
            </a:r>
          </a:p>
          <a:p>
            <a:r>
              <a:rPr dirty="0" sz="2400" lang="ru-RU" smtClean="0"/>
              <a:t>определяемые им бренды в отдельных сферах (туризм, экспорт, внутренние инвестиции, политика и культура, привлечение квалифицированных специалистов, спорт); </a:t>
            </a:r>
          </a:p>
          <a:p>
            <a:r>
              <a:rPr dirty="0" sz="2400" lang="ru-RU" smtClean="0"/>
              <a:t>самостоятельные бренды на уровне регионов, городов, отдельных национальных товаров и услуг, культурных и образовательных центров</a:t>
            </a:r>
          </a:p>
          <a:p>
            <a:endParaRPr dirty="0" sz="2400" lang="ru-RU"/>
          </a:p>
        </p:txBody>
      </p:sp>
    </p:spTree>
  </p:cSld>
  <p:clrMapOvr>
    <a:masterClrMapping/>
  </p:clrMapOvr>
  <p:transition spd="slow"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2"/>
          <p:cNvGrpSpPr/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1048702" name="Freeform 3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03" name="Freeform 4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04" name="Freeform 5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05" name="Freeform 6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  <p:sp>
          <p:nvSpPr>
            <p:cNvPr id="1048706" name="Freeform 7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anchor="ctr" wrap="none"/>
            <a:p>
              <a:pPr defTabSz="449263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ru-RU">
                <a:solidFill>
                  <a:prstClr val="white"/>
                </a:solidFill>
                <a:latin typeface="Arial" charset="0"/>
                <a:ea typeface="Microsoft YaHei" pitchFamily="34" charset="-122"/>
              </a:endParaRPr>
            </a:p>
          </p:txBody>
        </p:sp>
      </p:grpSp>
      <p:sp>
        <p:nvSpPr>
          <p:cNvPr id="1048707" name="Rectangle 8"/>
          <p:cNvSpPr>
            <a:spLocks noChangeArrowheads="1"/>
          </p:cNvSpPr>
          <p:nvPr/>
        </p:nvSpPr>
        <p:spPr bwMode="auto">
          <a:xfrm>
            <a:off x="828675" y="0"/>
            <a:ext cx="8315325" cy="1341438"/>
          </a:xfrm>
          <a:prstGeom prst="rect"/>
          <a:solidFill>
            <a:srgbClr val="FFCC00"/>
          </a:solidFill>
          <a:ln>
            <a:noFill/>
          </a:ln>
          <a:effectLst/>
        </p:spPr>
        <p:txBody>
          <a:bodyPr anchor="ctr" wrap="none"/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2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модель территориального имиджа </a:t>
            </a:r>
          </a:p>
          <a:p>
            <a:pPr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altLang="ru-RU" dirty="0" sz="3200" lang="ru-RU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М. </a:t>
            </a:r>
            <a:r>
              <a:rPr altLang="ru-RU" dirty="0" sz="3200" lang="ru-RU" err="1" smtClean="0">
                <a:solidFill>
                  <a:prstClr val="white"/>
                </a:solidFill>
                <a:latin typeface="Arial" charset="0"/>
                <a:ea typeface="Microsoft YaHei" pitchFamily="34" charset="-122"/>
              </a:rPr>
              <a:t>Каваратзиса</a:t>
            </a:r>
            <a:endParaRPr altLang="ru-RU" dirty="0" sz="3200" lang="ru-RU">
              <a:solidFill>
                <a:prstClr val="white"/>
              </a:solidFill>
              <a:latin typeface="Arial" charset="0"/>
              <a:ea typeface="Microsoft YaHei" pitchFamily="34" charset="-122"/>
            </a:endParaRPr>
          </a:p>
        </p:txBody>
      </p:sp>
      <p:sp>
        <p:nvSpPr>
          <p:cNvPr id="1048708" name="Rectangle 9"/>
          <p:cNvSpPr>
            <a:spLocks noChangeArrowheads="1"/>
          </p:cNvSpPr>
          <p:nvPr/>
        </p:nvSpPr>
        <p:spPr bwMode="auto">
          <a:xfrm>
            <a:off x="468313" y="44450"/>
            <a:ext cx="8229600" cy="1252538"/>
          </a:xfrm>
          <a:prstGeom prst="rect"/>
          <a:noFill/>
          <a:ln>
            <a:noFill/>
          </a:ln>
          <a:effectLst/>
        </p:spPr>
        <p:txBody>
          <a:bodyPr anchor="ctr" bIns="46800" lIns="90000" rIns="90000" tIns="46800"/>
          <a:lstStyle>
            <a:lvl1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defTabSz="449263" eaLnBrk="0" fontAlgn="base" hangingPunct="0" indent="-228600" marL="25146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defTabSz="449263" eaLnBrk="0" fontAlgn="base" hangingPunct="0" indent="-228600" marL="29718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defTabSz="449263" eaLnBrk="0" fontAlgn="base" hangingPunct="0" indent="-228600" marL="34290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defTabSz="449263" eaLnBrk="0" fontAlgn="base" hangingPunct="0" indent="-228600" marL="388620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algn="l" pos="0"/>
                <a:tab algn="l" pos="447675"/>
                <a:tab algn="l" pos="896938"/>
                <a:tab algn="l" pos="1346200"/>
                <a:tab algn="l" pos="1795463"/>
                <a:tab algn="l" pos="2244725"/>
                <a:tab algn="l" pos="2693988"/>
                <a:tab algn="l" pos="3143250"/>
                <a:tab algn="l" pos="3592513"/>
                <a:tab algn="l" pos="4041775"/>
                <a:tab algn="l" pos="4491038"/>
                <a:tab algn="l" pos="4940300"/>
                <a:tab algn="l" pos="5389563"/>
                <a:tab algn="l" pos="5838825"/>
                <a:tab algn="l" pos="6288088"/>
                <a:tab algn="l" pos="6737350"/>
                <a:tab algn="l" pos="7186613"/>
                <a:tab algn="l" pos="7635875"/>
                <a:tab algn="l" pos="8085138"/>
                <a:tab algn="l" pos="8534400"/>
                <a:tab algn="l" pos="8983663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algn="ctr" defTabSz="449263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endParaRPr altLang="ru-RU" b="1" sz="3600" lang="ru-RU">
              <a:solidFill>
                <a:srgbClr val="000000"/>
              </a:solidFill>
            </a:endParaRPr>
          </a:p>
        </p:txBody>
      </p:sp>
      <p:sp>
        <p:nvSpPr>
          <p:cNvPr id="1048709" name="Объект 2"/>
          <p:cNvSpPr>
            <a:spLocks noGrp="1"/>
          </p:cNvSpPr>
          <p:nvPr>
            <p:ph idx="1"/>
          </p:nvPr>
        </p:nvSpPr>
        <p:spPr>
          <a:xfrm>
            <a:off x="714374" y="1296988"/>
            <a:ext cx="8322121" cy="4826000"/>
          </a:xfrm>
        </p:spPr>
        <p:txBody>
          <a:bodyPr/>
          <a:p>
            <a:pPr eaLnBrk="1" hangingPunct="1" indent="-457200" marL="457200">
              <a:buFont typeface="Arial" charset="0"/>
              <a:buChar char="•"/>
            </a:pPr>
            <a:r>
              <a:rPr altLang="ru-RU" dirty="0" sz="2800" lang="ru-RU" smtClean="0"/>
              <a:t>включает в процесс формирования имиджа города три типа коммуникации: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b="1" dirty="0" sz="2800" lang="ru-RU" smtClean="0"/>
              <a:t>первичную</a:t>
            </a:r>
            <a:r>
              <a:rPr altLang="ru-RU" dirty="0" sz="2800" lang="ru-RU" smtClean="0"/>
              <a:t> (возникающую на уровне, на котором городская активность не является по преимуществу </a:t>
            </a:r>
            <a:r>
              <a:rPr altLang="ru-RU" dirty="0" sz="2800" lang="ru-RU" err="1" smtClean="0"/>
              <a:t>коммуникативноориентированной</a:t>
            </a:r>
            <a:r>
              <a:rPr altLang="ru-RU" dirty="0" sz="2800" lang="ru-RU" smtClean="0"/>
              <a:t>: ландшафт, инфраструктура, поведенческие модели); 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b="1" dirty="0" sz="2800" lang="ru-RU" smtClean="0"/>
              <a:t>вторичную</a:t>
            </a:r>
            <a:r>
              <a:rPr altLang="ru-RU" dirty="0" sz="2800" lang="ru-RU" smtClean="0"/>
              <a:t> (маркетинговую коммуникационную политику, целенаправленно проводимую средствами рекламы и PR);</a:t>
            </a:r>
          </a:p>
          <a:p>
            <a:pPr eaLnBrk="1" hangingPunct="1" indent="-457200" marL="457200">
              <a:buFont typeface="Arial" charset="0"/>
              <a:buChar char="•"/>
            </a:pPr>
            <a:r>
              <a:rPr altLang="ru-RU" b="1" dirty="0" sz="2800" lang="ru-RU" smtClean="0"/>
              <a:t>третичную</a:t>
            </a:r>
            <a:r>
              <a:rPr altLang="ru-RU" dirty="0" sz="2800" lang="ru-RU" smtClean="0"/>
              <a:t> («сарафанное радио»). </a:t>
            </a:r>
          </a:p>
        </p:txBody>
      </p:sp>
    </p:spTree>
  </p:cSld>
  <p:clrMapOvr>
    <a:masterClrMapping/>
  </p:clrMapOvr>
  <p:transition spd="slow">
    <p:split orient="vert"/>
  </p:transition>
  <p:timing/>
</p:sld>
</file>

<file path=ppt/theme/_rels/theme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lastClr="000000" val="windowText"/>
      </a:dk1>
      <a:lt1>
        <a:sysClr lastClr="FFFFFF" val="window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r="5400000" dist="508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r="5400000" dist="508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r="5400000" dist="508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dir="t" rig="balanced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algn="t" flip="none" sx="95000" sy="95000" tx="0" ty="0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Override1.xml><?xml version="1.0" encoding="utf-8"?>
<a:themeOverride xmlns:a="http://schemas.openxmlformats.org/drawingml/2006/main">
  <a:clrScheme name="Трек">
    <a:dk1>
      <a:sysClr lastClr="000000" val="windowText"/>
    </a:dk1>
    <a:lt1>
      <a:sysClr lastClr="FFFFFF" val="window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Модели территориального бренда</dc:title>
  <dc:creator>Iren</dc:creator>
  <cp:lastModifiedBy>Iren</cp:lastModifiedBy>
  <dcterms:created xsi:type="dcterms:W3CDTF">2020-09-01T13:47:59Z</dcterms:created>
  <dcterms:modified xsi:type="dcterms:W3CDTF">2025-02-11T12:26:12Z</dcterms:modified>
</cp:coreProperties>
</file>